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67" r:id="rId5"/>
    <p:sldId id="261" r:id="rId6"/>
    <p:sldId id="260" r:id="rId7"/>
    <p:sldId id="270" r:id="rId8"/>
    <p:sldId id="262" r:id="rId9"/>
    <p:sldId id="268" r:id="rId10"/>
    <p:sldId id="258" r:id="rId11"/>
    <p:sldId id="265" r:id="rId12"/>
    <p:sldId id="266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29"/>
    <p:restoredTop sz="81511"/>
  </p:normalViewPr>
  <p:slideViewPr>
    <p:cSldViewPr snapToGrid="0">
      <p:cViewPr varScale="1">
        <p:scale>
          <a:sx n="146" d="100"/>
          <a:sy n="146" d="100"/>
        </p:scale>
        <p:origin x="1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76D81-E6C3-0949-A139-5995DD0C61B7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175392-8578-8947-AD8C-B554A36A8F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532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Hello everyone. I believe that we all are aware of the recent expansion of AI and what is called the Large Language Models, LLMs.</a:t>
            </a:r>
          </a:p>
          <a:p>
            <a:r>
              <a:rPr lang="en-GB" dirty="0"/>
              <a:t>Today we’ll explore how machines break down text into digestible units.. which is the first step in any NLP pipeline.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6653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Purpose: Converts raw text into structured input for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 can think of the tokenization as slicing a loaf of bread — each slice is a token the model can consume..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9964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Tokenization is foundational in NLP</a:t>
            </a:r>
          </a:p>
          <a:p>
            <a:r>
              <a:rPr lang="en-GB" dirty="0"/>
              <a:t>Choice of method affects downstream performance</a:t>
            </a:r>
          </a:p>
          <a:p>
            <a:r>
              <a:rPr lang="en-GB" dirty="0" err="1"/>
              <a:t>Subword</a:t>
            </a:r>
            <a:r>
              <a:rPr lang="en-GB" dirty="0"/>
              <a:t> methods balance vocabulary size and coverage</a:t>
            </a:r>
          </a:p>
          <a:p>
            <a:r>
              <a:rPr lang="en-GB" b="1" dirty="0"/>
              <a:t>Comment</a:t>
            </a:r>
            <a:r>
              <a:rPr lang="en-GB" dirty="0"/>
              <a:t>: “Tokenization is where language meets math — and it’s more nuanced than it seems.”</a:t>
            </a:r>
          </a:p>
          <a:p>
            <a:endParaRPr lang="en-GB" b="1" dirty="0"/>
          </a:p>
          <a:p>
            <a:r>
              <a:rPr lang="en-GB" b="1" dirty="0"/>
              <a:t>Do not re-invent the wheel:</a:t>
            </a:r>
          </a:p>
          <a:p>
            <a:pPr lvl="1"/>
            <a:r>
              <a:rPr lang="en-GB" b="1" dirty="0"/>
              <a:t>use tokenizer libraries</a:t>
            </a:r>
            <a:endParaRPr lang="en-GB" dirty="0"/>
          </a:p>
          <a:p>
            <a:pPr lvl="1"/>
            <a:r>
              <a:rPr lang="en-GB" dirty="0" err="1"/>
              <a:t>spaCy</a:t>
            </a:r>
            <a:r>
              <a:rPr lang="en-GB" dirty="0"/>
              <a:t>: Fast, rule-based</a:t>
            </a:r>
          </a:p>
          <a:p>
            <a:pPr lvl="1"/>
            <a:r>
              <a:rPr lang="en-GB" dirty="0"/>
              <a:t>NLTK: Educational, customizable</a:t>
            </a:r>
          </a:p>
          <a:p>
            <a:pPr lvl="1"/>
            <a:r>
              <a:rPr lang="en-GB" dirty="0" err="1"/>
              <a:t>HuggingFace</a:t>
            </a:r>
            <a:r>
              <a:rPr lang="en-GB" dirty="0"/>
              <a:t>: Transformer-ready, supports BPE/</a:t>
            </a:r>
            <a:r>
              <a:rPr lang="en-GB" dirty="0" err="1"/>
              <a:t>WordPiece</a:t>
            </a:r>
            <a:endParaRPr lang="en-GB" dirty="0"/>
          </a:p>
          <a:p>
            <a:r>
              <a:rPr lang="en-GB" b="1" dirty="0"/>
              <a:t>Comment</a:t>
            </a:r>
            <a:r>
              <a:rPr lang="en-GB" dirty="0"/>
              <a:t>: “Let’s peek under the hood of popular NLP tools — they all start with tokenization.”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019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before we start the lecture, I expect that all attendees have at least introductory knowledge within the following concepts:</a:t>
            </a:r>
          </a:p>
          <a:p>
            <a:endParaRPr lang="en-GB" dirty="0"/>
          </a:p>
          <a:p>
            <a:r>
              <a:rPr lang="en-GB" b="1" dirty="0"/>
              <a:t>Python</a:t>
            </a:r>
            <a:r>
              <a:rPr lang="en-GB" dirty="0"/>
              <a:t>, basic string manipulation, data structures and regular expression.</a:t>
            </a:r>
          </a:p>
          <a:p>
            <a:r>
              <a:rPr lang="en-GB" b="1" dirty="0"/>
              <a:t>Data Concepts</a:t>
            </a:r>
            <a:r>
              <a:rPr lang="en-GB" dirty="0"/>
              <a:t>, Knowledge of raw data, structured data and vocabulary.</a:t>
            </a:r>
          </a:p>
          <a:p>
            <a:r>
              <a:rPr lang="en-GB" b="1" dirty="0"/>
              <a:t>Mathematical Foundations</a:t>
            </a:r>
            <a:r>
              <a:rPr lang="en-GB" dirty="0"/>
              <a:t>, especially in linear algebra concepts such as vectors and matrices.</a:t>
            </a:r>
          </a:p>
          <a:p>
            <a:r>
              <a:rPr lang="en-GB" dirty="0"/>
              <a:t>Basic Probability Knowledge, for basic tokenization algorithms (e.g. </a:t>
            </a:r>
            <a:r>
              <a:rPr lang="en-GB" dirty="0" err="1"/>
              <a:t>WordPiece</a:t>
            </a:r>
            <a:r>
              <a:rPr lang="en-GB" dirty="0"/>
              <a:t> or Unigram LM)</a:t>
            </a:r>
          </a:p>
          <a:p>
            <a:r>
              <a:rPr lang="en-GB" dirty="0"/>
              <a:t>Exposure to transformers (e.g., BERT, GPT) for advanced tokenization understanding.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82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Tokenization is not just about text — it’s a general idea across many data types.</a:t>
            </a:r>
          </a:p>
          <a:p>
            <a:r>
              <a:rPr lang="en-GB" dirty="0"/>
              <a:t>For text data, tokenization often breaks text into words or </a:t>
            </a:r>
            <a:r>
              <a:rPr lang="en-GB" dirty="0" err="1"/>
              <a:t>subwords</a:t>
            </a:r>
            <a:r>
              <a:rPr lang="en-GB" dirty="0"/>
              <a:t> or even characters, enabling the model to represent language efficiently.</a:t>
            </a:r>
          </a:p>
          <a:p>
            <a:endParaRPr lang="en-GB" dirty="0"/>
          </a:p>
          <a:p>
            <a:r>
              <a:rPr lang="en-GB" dirty="0"/>
              <a:t>In Speech and Audio Data, tokenization transforms waveforms into acoustic frames or learned discrete units.</a:t>
            </a:r>
          </a:p>
          <a:p>
            <a:endParaRPr lang="en-GB" dirty="0"/>
          </a:p>
          <a:p>
            <a:r>
              <a:rPr lang="en-GB" dirty="0"/>
              <a:t>Tokenization in Image and Vision Models, split an image into patches, each treated like a token, analogous to words in text.</a:t>
            </a:r>
          </a:p>
          <a:p>
            <a:endParaRPr lang="en-GB" dirty="0"/>
          </a:p>
          <a:p>
            <a:r>
              <a:rPr lang="en-GB" dirty="0"/>
              <a:t>In Multimodal AI, different modalities are tokenized separately, then aligned in a shared embedding space.</a:t>
            </a:r>
          </a:p>
          <a:p>
            <a:pPr lvl="1"/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data security context, tokenization means replacing sensitive information (like a credit card number) with a non-sensitive token — not encryption, but a reversible mapping stored in a secure vault.”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lvl="0"/>
            <a:r>
              <a:rPr lang="en-GB" dirty="0"/>
              <a:t>Even programming languages are tokenized — compilers break code into tokens like identifiers and operators.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690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ADEC5-0813-8B15-46EB-2E02DFCC2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ED1514-F34C-D280-718B-1BA4B64ABD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11F363-B4C5-5D1A-0D87-97D39C17E4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Purpose: Converts raw text into structured input for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 can think of the tokenization as slicing a loaf of bread, and each slice is a token the model can consume..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r>
              <a:rPr lang="en-GB" dirty="0"/>
              <a:t>A token is a unit of text, typically a word, </a:t>
            </a:r>
            <a:r>
              <a:rPr lang="en-GB" dirty="0" err="1"/>
              <a:t>subword</a:t>
            </a:r>
            <a:r>
              <a:rPr lang="en-GB" dirty="0"/>
              <a:t>, or character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F2ADB-BCF1-48B6-8482-92E168A33B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912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00D98-AD6E-599C-7B65-EA2FCB5B5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248F87-7D3D-732D-E3E4-E52ABDDA89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F6B7E8-DE4B-97B0-4D2C-9753475527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pipelines of processing the text starts with the tokenization… Tokenization is the bridge between raw text and numerical input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Without tokenization, models can’t ‘see’ the text — it’s like trying to read without spaces.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Compress vocabulary while preserving meaning like building words from Lego blocks.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9E8EFE-41E2-1D93-F4FB-AF3E0A7B8F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1118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Although it might seem easy and straightforward, it includes many challenges … </a:t>
            </a:r>
          </a:p>
          <a:p>
            <a:r>
              <a:rPr lang="en-GB" dirty="0"/>
              <a:t>For example, some non-characters content can carry meaning, such as punctuations, </a:t>
            </a:r>
            <a:r>
              <a:rPr lang="en-GB" dirty="0" err="1"/>
              <a:t>emojies</a:t>
            </a:r>
            <a:endParaRPr lang="en-GB" dirty="0"/>
          </a:p>
          <a:p>
            <a:endParaRPr lang="en-GB" dirty="0"/>
          </a:p>
          <a:p>
            <a:r>
              <a:rPr lang="en-GB" dirty="0"/>
              <a:t>Tokenization method should decide how </a:t>
            </a:r>
            <a:r>
              <a:rPr lang="en-GB"/>
              <a:t>and what to </a:t>
            </a:r>
            <a:r>
              <a:rPr lang="en-GB" dirty="0"/>
              <a:t>keep, split, or discard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0778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6335FF-4DEB-B975-F658-86F02AEC8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249286-46A5-4A42-1AE9-13A1BE5BC3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A3EC86-364F-29A5-6D14-84954D6FC6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Purpose: Converts raw text into structured input for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 can think of the tokenization as slicing a loaf of bread, and each slice is a token the model can consume..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r>
              <a:rPr lang="en-GB" dirty="0"/>
              <a:t>A token is a unit of text, typically a word, </a:t>
            </a:r>
            <a:r>
              <a:rPr lang="en-GB" dirty="0" err="1"/>
              <a:t>subword</a:t>
            </a:r>
            <a:r>
              <a:rPr lang="en-GB" dirty="0"/>
              <a:t>, or character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57B5BE-44C0-B829-A58C-77D0C17411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665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Character-level</a:t>
            </a:r>
          </a:p>
          <a:p>
            <a:pPr lvl="0"/>
            <a:r>
              <a:rPr lang="en-GB" dirty="0"/>
              <a:t>Each character is a token (early NLP, some multilingual models)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Word-level</a:t>
            </a:r>
          </a:p>
          <a:p>
            <a:pPr lvl="0"/>
            <a:r>
              <a:rPr lang="en-GB" dirty="0"/>
              <a:t>Split text at spaces/punctuation/regex rules  (classical NLP, Simple preprocessing and early word2vec)</a:t>
            </a:r>
          </a:p>
          <a:p>
            <a:pPr lvl="0"/>
            <a:endParaRPr lang="en-GB" dirty="0"/>
          </a:p>
          <a:p>
            <a:pPr lvl="0"/>
            <a:r>
              <a:rPr lang="en-GB" dirty="0" err="1"/>
              <a:t>Subword</a:t>
            </a:r>
            <a:endParaRPr lang="en-GB" dirty="0"/>
          </a:p>
          <a:p>
            <a:pPr lvl="0"/>
            <a:r>
              <a:rPr lang="en-GB" dirty="0"/>
              <a:t>BPE (</a:t>
            </a:r>
            <a:r>
              <a:rPr lang="en-GB" dirty="0" err="1"/>
              <a:t>Sennrich</a:t>
            </a:r>
            <a:r>
              <a:rPr lang="en-GB" dirty="0"/>
              <a:t> </a:t>
            </a:r>
            <a:r>
              <a:rPr lang="en-GB" dirty="0" err="1"/>
              <a:t>et.al</a:t>
            </a:r>
            <a:r>
              <a:rPr lang="en-GB" dirty="0"/>
              <a:t> 2015), iteratively merges frequent character pairs (e.g. GPT)</a:t>
            </a:r>
          </a:p>
          <a:p>
            <a:pPr lvl="0"/>
            <a:r>
              <a:rPr lang="en-GB" dirty="0" err="1"/>
              <a:t>WordPiece</a:t>
            </a:r>
            <a:r>
              <a:rPr lang="en-GB" dirty="0"/>
              <a:t> (Schuster &amp; Nakajima 2012), learns </a:t>
            </a:r>
            <a:r>
              <a:rPr lang="en-GB" dirty="0" err="1"/>
              <a:t>subwords</a:t>
            </a:r>
            <a:r>
              <a:rPr lang="en-GB" dirty="0"/>
              <a:t> maximizing likelihood of training data (BERT, </a:t>
            </a:r>
            <a:r>
              <a:rPr lang="en-GB" dirty="0" err="1"/>
              <a:t>RoBERTa</a:t>
            </a:r>
            <a:r>
              <a:rPr lang="en-GB" dirty="0"/>
              <a:t>)</a:t>
            </a:r>
          </a:p>
          <a:p>
            <a:pPr lvl="0"/>
            <a:r>
              <a:rPr lang="en-GB" dirty="0"/>
              <a:t>Unigram LM (Kudo 2018), selects from a probabilistic set of </a:t>
            </a:r>
            <a:r>
              <a:rPr lang="en-GB" dirty="0" err="1"/>
              <a:t>subwords</a:t>
            </a:r>
            <a:r>
              <a:rPr lang="en-GB" dirty="0"/>
              <a:t> minimizing loss (</a:t>
            </a:r>
            <a:r>
              <a:rPr lang="en-GB" dirty="0" err="1"/>
              <a:t>SentencePiece</a:t>
            </a:r>
            <a:r>
              <a:rPr lang="en-GB" dirty="0"/>
              <a:t>, T5)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Byte-level (BBPE) </a:t>
            </a:r>
          </a:p>
          <a:p>
            <a:pPr lvl="0"/>
            <a:r>
              <a:rPr lang="en-GB" dirty="0"/>
              <a:t>Operates at byte level, enabling full Unicode coverage (GPT-2, GPT-3)</a:t>
            </a:r>
          </a:p>
          <a:p>
            <a:pPr lvl="2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3474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044EC-0742-4437-CE55-FD3359C0F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2B2D2B-7295-F1C8-8363-D5AA750CBE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603C8B-D097-EEF4-0363-15E3F4E2A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pipelines of processing the text starts with the tokenization… Tokenization is the bridge between raw text and numerical input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Without tokenization, models can’t ‘see’ the text — it’s like trying to read without spaces.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Compress vocabulary while preserving meaning like building words from Lego blocks.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968CFF-670C-A56B-E953-FF4E475C6C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317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9BF8F67-797E-D561-E8D2-444753B066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38252" y="5438602"/>
            <a:ext cx="4853747" cy="1419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93055B-4E54-2F19-EB3C-65BE6A428A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E33530-C18F-A15C-5DE1-E0D5A2291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D63D9-7010-86BB-3F72-626B70914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510C0-8E96-5813-5475-E1AFA834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C2D32-DB92-4219-73D4-CD6ECF580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AEF596-1354-3E6D-FF58-025050E0D0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5802" y="136525"/>
            <a:ext cx="2425592" cy="119356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631926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B45EF-C76A-CBA3-AD97-569422D98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824955-DC14-F9C0-C786-CBF2A2C91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35409-046B-B93C-841F-DCAE75797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436CC-8CC4-4C3E-2059-B33A9804A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2DEA9-2A1F-D167-865C-8597EA7BC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644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C4587A-B4D2-770D-6449-067C90FF81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1D36C-8723-D995-E4DA-22E548CA5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2ED0E-87DB-0AD4-CFB6-2D88E601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89777-992E-761D-C25A-8E1E81A38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6C658-52C8-BA9E-8771-F0D7E5A3B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319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965AC-716F-720F-1138-9A97D176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Autofit/>
          </a:bodyPr>
          <a:lstStyle>
            <a:lvl1pPr>
              <a:defRPr sz="38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BB210-3EF0-043E-6D8B-634FC50A5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/>
          <a:lstStyle>
            <a:lvl1pPr>
              <a:spcAft>
                <a:spcPts val="300"/>
              </a:spcAft>
              <a:defRPr/>
            </a:lvl1pPr>
            <a:lvl2pPr>
              <a:spcBef>
                <a:spcPts val="300"/>
              </a:spcBef>
              <a:spcAft>
                <a:spcPts val="100"/>
              </a:spcAft>
              <a:defRPr/>
            </a:lvl2pPr>
            <a:lvl3pPr>
              <a:spcBef>
                <a:spcPts val="300"/>
              </a:spcBef>
              <a:defRPr/>
            </a:lvl3pPr>
            <a:lvl4pPr>
              <a:spcBef>
                <a:spcPts val="200"/>
              </a:spcBef>
              <a:defRPr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C295C-54EB-CA05-073A-CB24C750C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BFFF7-B32B-E5F4-EE59-013A9C8C8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57181-8D64-D2BA-10CB-934E832E8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76518BC6-403D-057A-5761-E3870F8A831C}"/>
              </a:ext>
            </a:extLst>
          </p:cNvPr>
          <p:cNvSpPr/>
          <p:nvPr userDrawn="1"/>
        </p:nvSpPr>
        <p:spPr>
          <a:xfrm flipV="1">
            <a:off x="838200" y="932328"/>
            <a:ext cx="4680000" cy="36000"/>
          </a:xfrm>
          <a:prstGeom prst="parallelogram">
            <a:avLst>
              <a:gd name="adj" fmla="val 83906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784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E7BA5-C474-8F08-6D6F-4AADCBBA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4C771-8A0E-8C4A-06B3-BA0F38B31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A1950-A42D-97CA-054C-F7549D504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118F4-88DB-4F53-FA1E-6043FA8A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9E6A7-50B0-6023-F067-B57BB80BA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823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93-E7F1-7DE4-8599-8DF0F0F1D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DE7EE-A77A-3509-EB3C-017A25049F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603E51-CFDC-590C-47FD-4D1D58161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7C564-F64C-7D42-6989-39B05D38E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5BD44-8447-BF01-E0DE-025F0E9F7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6B5F8-E9CB-C929-3B51-C200AFA1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453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0EA3D-5401-8D0C-767B-A8CA473B3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9FD3E-D56E-D1DE-51C8-E70A66D6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BAB72C-1545-FA46-1B24-D24439577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CC48B-A812-2989-B2CA-9F8142B895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55AB6D-9555-7905-D85B-13B1F71734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3D6B50-5D14-CE94-4EF7-3A9D03416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1C23E0-0439-F194-5BC3-098141D6A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6755A5-48B0-D06A-758A-69D4E35F9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8053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85BAD-6C19-0F1C-327F-FD9289510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A08A5-1516-1D5C-0EE2-F8D722C5A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CCF0B-4CB0-B4E6-F0EC-72869F2D4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138961-8D55-84A9-F894-31B3F74CD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13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E3F7BB-DAF7-BD55-5A53-F72988E48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52BCF4-6640-0914-3DCC-7ADCF8C85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7E628C-ADEF-FE1E-4632-2A70E6C21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709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D1047-3793-A512-0DB5-C79ADBDE7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F88C6-3AAA-3C90-E4C1-D2F1284C5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52ECD6-CDA3-6BEC-0048-C7D7A4F04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6131F-DD82-7318-9B46-8FFEC3715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06E752-0068-A0F7-37C2-34CF9162F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D62BB-DD15-DF7B-7CA7-5072E6D86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0519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E5C44-D3DE-9AF4-53D7-FA564173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8F13C6-26DB-AA07-BDD2-ED80C8F45E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5DB75-4268-6808-70DC-BCE96E9EC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502864-E94F-42EC-B57A-09918EAFB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03EA8-D1CB-143B-D86D-33EBA1B14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7F5A5-568C-32F0-4914-A1480D230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156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E66EBC9-30DF-873B-C3D5-B7CB34FD42F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5409560" y="1"/>
            <a:ext cx="6782440" cy="925194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39FAA0-B2A9-F5A0-70B2-AA1599C13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00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B3408-85D3-7783-0E28-8EBB8AF79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2282"/>
            <a:ext cx="10515600" cy="4904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86C64-EEB7-787F-73E0-CC7A8F20A4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fld id="{594DDB03-4F94-D840-98C4-F5FCF3FC5C5C}" type="datetimeFigureOut">
              <a:rPr lang="en-GB" smtClean="0"/>
              <a:pPr/>
              <a:t>17/10/2025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E62A4-835B-C36F-723C-1AD30A01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C4EBC-894A-9A83-C468-62159659B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fld id="{1BA2B48C-62CD-2B4E-8EA9-7BF5952CD5F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0569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kern="1200">
          <a:solidFill>
            <a:schemeClr val="tx1"/>
          </a:solidFill>
          <a:latin typeface="Lato" panose="020F05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spcAft>
          <a:spcPts val="4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C331-C4BD-B629-8604-EDA453D09D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Tokenization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1E0E85-6D5C-AE81-1F3B-CD9E62C0BC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/>
              <a:t>Youssef Al Hariri</a:t>
            </a:r>
          </a:p>
          <a:p>
            <a:endParaRPr lang="en-GB"/>
          </a:p>
          <a:p>
            <a:r>
              <a:rPr lang="en-GB"/>
              <a:t>22 Oct 2025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9816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3A779E-CEE8-BB8F-F2AB-093BFA3B7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C63C-6678-6021-21A9-A859065EE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Tokenization in Text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4284B-AC7F-5C25-C642-86067717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What does it take to understand text?</a:t>
            </a:r>
          </a:p>
          <a:p>
            <a:r>
              <a:rPr lang="en-GB" dirty="0"/>
              <a:t>How to feed the text to the model?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148B30-F2E8-3975-699D-616BB0CF3236}"/>
              </a:ext>
            </a:extLst>
          </p:cNvPr>
          <p:cNvSpPr txBox="1"/>
          <p:nvPr/>
        </p:nvSpPr>
        <p:spPr>
          <a:xfrm>
            <a:off x="838200" y="3222958"/>
            <a:ext cx="6431733" cy="1118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A sailor went to sea sea sea</a:t>
            </a:r>
          </a:p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to see what he could see see see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but all that he could see see see</a:t>
            </a:r>
          </a:p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was the bottom of the deep blue sea sea sea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974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52EE1-17A4-3BDA-0BF4-6C510CD8B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400" dirty="0"/>
              <a:t>Problems with a finite vocabulary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938C3-199B-6252-B8DD-A40D1DA05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102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D4966-CA19-9A01-CDD7-1053823D8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2A987-0DAB-453C-A01C-6B690A444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9882"/>
            <a:ext cx="10515600" cy="5056467"/>
          </a:xfrm>
        </p:spPr>
        <p:txBody>
          <a:bodyPr>
            <a:normAutofit/>
          </a:bodyPr>
          <a:lstStyle/>
          <a:p>
            <a:r>
              <a:rPr lang="en-GB" dirty="0"/>
              <a:t>Tokenization is foundational in NLP</a:t>
            </a:r>
          </a:p>
          <a:p>
            <a:r>
              <a:rPr lang="en-GB" dirty="0" err="1"/>
              <a:t>Subword</a:t>
            </a:r>
            <a:r>
              <a:rPr lang="en-GB" dirty="0"/>
              <a:t> methods balance vocabulary size and coverage</a:t>
            </a:r>
          </a:p>
          <a:p>
            <a:r>
              <a:rPr lang="en-GB" dirty="0"/>
              <a:t>Never re-invent the wheel</a:t>
            </a:r>
          </a:p>
          <a:p>
            <a:pPr lvl="1"/>
            <a:r>
              <a:rPr lang="en-GB" dirty="0"/>
              <a:t>Utilize tokenizer libraries (</a:t>
            </a:r>
            <a:r>
              <a:rPr lang="en-GB" dirty="0" err="1"/>
              <a:t>spaCy</a:t>
            </a:r>
            <a:r>
              <a:rPr lang="en-GB" dirty="0"/>
              <a:t>, NLTK, </a:t>
            </a:r>
            <a:r>
              <a:rPr lang="en-GB" dirty="0" err="1"/>
              <a:t>HuggingFace</a:t>
            </a:r>
            <a:r>
              <a:rPr lang="en-GB" dirty="0"/>
              <a:t>)… and many others.</a:t>
            </a:r>
          </a:p>
        </p:txBody>
      </p:sp>
    </p:spTree>
    <p:extLst>
      <p:ext uri="{BB962C8B-B14F-4D97-AF65-F5344CB8AC3E}">
        <p14:creationId xmlns:p14="http://schemas.microsoft.com/office/powerpoint/2010/main" val="155952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C02C5-8A23-CBB2-7972-E63B4B85E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Extra Readings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88D88-6998-F7D2-728E-4CE3EA205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Papers:</a:t>
            </a:r>
          </a:p>
          <a:p>
            <a:pPr lvl="1"/>
            <a:r>
              <a:rPr lang="en-GB" dirty="0"/>
              <a:t>M. Schuster and K. Nakajima. 2012. Japanese and Korean voice search. IEEE.</a:t>
            </a:r>
          </a:p>
          <a:p>
            <a:pPr lvl="1"/>
            <a:r>
              <a:rPr lang="en-GB" dirty="0"/>
              <a:t>Rico </a:t>
            </a:r>
            <a:r>
              <a:rPr lang="en-GB" dirty="0" err="1"/>
              <a:t>Sennrich</a:t>
            </a:r>
            <a:r>
              <a:rPr lang="en-GB" dirty="0"/>
              <a:t>, Barry Haddow, and Alexandra Birch. 2016. Neural Machine Translation of Rare Words with Subword Units. ACL.</a:t>
            </a:r>
          </a:p>
          <a:p>
            <a:pPr lvl="1"/>
            <a:r>
              <a:rPr lang="en-GB" dirty="0"/>
              <a:t>Taku Kudo. 2018. Subword Regularization: Improving Neural Network Translation Models with Multiple Subword Candidates. ACL.</a:t>
            </a:r>
          </a:p>
          <a:p>
            <a:r>
              <a:rPr lang="en-GB" dirty="0"/>
              <a:t>Books:</a:t>
            </a:r>
          </a:p>
          <a:p>
            <a:pPr lvl="1"/>
            <a:r>
              <a:rPr lang="en-GB" dirty="0"/>
              <a:t>Prince, Simon JD. </a:t>
            </a:r>
            <a:r>
              <a:rPr lang="en-GB" i="1" dirty="0"/>
              <a:t>Understanding deep learning</a:t>
            </a:r>
            <a:r>
              <a:rPr lang="en-GB" dirty="0"/>
              <a:t>. MIT press, 2023. Pages 218 &amp; 234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4939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0C78E-FCEA-9BF5-3340-869E71D10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Pre-requisites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21AC0-D52D-8B1A-589F-D5063D91A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Python, basic string manipulation, data structures, </a:t>
            </a:r>
            <a:r>
              <a:rPr lang="en-GB"/>
              <a:t>regular expressions.</a:t>
            </a:r>
            <a:endParaRPr lang="en-GB" dirty="0"/>
          </a:p>
          <a:p>
            <a:endParaRPr lang="en-GB" dirty="0"/>
          </a:p>
          <a:p>
            <a:r>
              <a:rPr lang="en-GB" dirty="0"/>
              <a:t>Data Concepts, knowledge of raw and structured data and vocabulary.</a:t>
            </a:r>
          </a:p>
          <a:p>
            <a:endParaRPr lang="en-GB" dirty="0"/>
          </a:p>
          <a:p>
            <a:r>
              <a:rPr lang="en-GB" dirty="0"/>
              <a:t>Mathematical Foundations, vectors and matrices</a:t>
            </a:r>
          </a:p>
          <a:p>
            <a:endParaRPr lang="en-GB" dirty="0"/>
          </a:p>
          <a:p>
            <a:r>
              <a:rPr lang="en-GB" dirty="0"/>
              <a:t>Basic probability, for basic tokenization algorithms (e.g. </a:t>
            </a:r>
            <a:r>
              <a:rPr lang="en-GB" dirty="0" err="1"/>
              <a:t>WordPiece</a:t>
            </a:r>
            <a:r>
              <a:rPr lang="en-GB" dirty="0"/>
              <a:t>, Unigram LM)</a:t>
            </a:r>
          </a:p>
          <a:p>
            <a:endParaRPr lang="en-GB" dirty="0"/>
          </a:p>
          <a:p>
            <a:r>
              <a:rPr lang="en-GB" dirty="0"/>
              <a:t>Exposure to transformers (e.g., BERT, GPT)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7828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D03E0-C5D2-2238-C7D4-BE29FDE23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ACCDC-A545-D97F-CFC1-EBF46BD4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650B8-23D7-F7D0-8947-FDDCE634F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📝 Text Data</a:t>
            </a:r>
          </a:p>
          <a:p>
            <a:pPr lvl="1"/>
            <a:r>
              <a:rPr lang="en-GB" dirty="0"/>
              <a:t>Text → word / </a:t>
            </a:r>
            <a:r>
              <a:rPr lang="en-GB" dirty="0" err="1"/>
              <a:t>subword</a:t>
            </a:r>
            <a:r>
              <a:rPr lang="en-GB" dirty="0"/>
              <a:t> / character tokens</a:t>
            </a:r>
          </a:p>
          <a:p>
            <a:pPr lvl="1"/>
            <a:endParaRPr lang="en-GB" dirty="0"/>
          </a:p>
          <a:p>
            <a:r>
              <a:rPr lang="en-GB" dirty="0"/>
              <a:t>🎤 Speech and Audio Data</a:t>
            </a:r>
          </a:p>
          <a:p>
            <a:pPr lvl="1"/>
            <a:r>
              <a:rPr lang="en-GB" dirty="0"/>
              <a:t>Audio → acoustic frames / phonemes / learned audio tokens</a:t>
            </a:r>
          </a:p>
          <a:p>
            <a:pPr lvl="1"/>
            <a:endParaRPr lang="en-GB" dirty="0"/>
          </a:p>
          <a:p>
            <a:r>
              <a:rPr lang="en-GB" dirty="0"/>
              <a:t>🖼️ Image and Vision Models</a:t>
            </a:r>
          </a:p>
          <a:p>
            <a:pPr lvl="1"/>
            <a:r>
              <a:rPr lang="en-GB" dirty="0"/>
              <a:t>Image → patch / region / visual tokens</a:t>
            </a:r>
          </a:p>
          <a:p>
            <a:pPr lvl="1"/>
            <a:endParaRPr lang="en-GB" dirty="0"/>
          </a:p>
          <a:p>
            <a:r>
              <a:rPr lang="en-GB" dirty="0"/>
              <a:t>🧩 Multimodal AI</a:t>
            </a:r>
          </a:p>
          <a:p>
            <a:pPr lvl="1"/>
            <a:r>
              <a:rPr lang="en-GB" dirty="0"/>
              <a:t>Text, Image, Audio → modality-specific tokens → aligned embeddings</a:t>
            </a:r>
          </a:p>
          <a:p>
            <a:pPr lvl="2"/>
            <a:endParaRPr lang="en-GB" dirty="0"/>
          </a:p>
          <a:p>
            <a:r>
              <a:rPr lang="en-GB" dirty="0"/>
              <a:t>🔐 Data security</a:t>
            </a:r>
          </a:p>
          <a:p>
            <a:pPr lvl="1"/>
            <a:r>
              <a:rPr lang="en-GB" dirty="0"/>
              <a:t>Sensitive data → non-sensitive representative tokens (via mapping table)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5557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6B0AD-1450-0F70-913D-98B197DA3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41F47-9CAE-5269-B2A3-A9118675F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What is Tokenization?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4E53E-A1BC-DE0F-6BBF-700ED4295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Tokenization is the process of splitting text into smaller constituent units (tokens).</a:t>
            </a:r>
          </a:p>
          <a:p>
            <a:endParaRPr lang="en-GB" dirty="0"/>
          </a:p>
          <a:p>
            <a:r>
              <a:rPr lang="en-GB" dirty="0"/>
              <a:t>A token is a unit of text (a word, </a:t>
            </a:r>
            <a:r>
              <a:rPr lang="en-GB" dirty="0" err="1"/>
              <a:t>subword</a:t>
            </a:r>
            <a:r>
              <a:rPr lang="en-GB" dirty="0"/>
              <a:t>, or character)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62809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74726-0F80-4308-8986-2CD0CF7FC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71495-964F-2C07-448D-13CE8EB3C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Autofit/>
          </a:bodyPr>
          <a:lstStyle/>
          <a:p>
            <a:r>
              <a:rPr lang="en-GB" sz="3400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8EF0C-46D2-D619-C71F-7A1361DBC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Preprocessing for language models:</a:t>
            </a:r>
          </a:p>
          <a:p>
            <a:pPr marL="0" indent="0" algn="ctr">
              <a:buNone/>
            </a:pPr>
            <a:r>
              <a:rPr lang="en-GB" dirty="0"/>
              <a:t>Tokenization → Vectorization → Modelling</a:t>
            </a:r>
          </a:p>
          <a:p>
            <a:endParaRPr lang="en-GB" dirty="0"/>
          </a:p>
          <a:p>
            <a:r>
              <a:rPr lang="en-GB" dirty="0"/>
              <a:t>Preprocessing for search engines:</a:t>
            </a:r>
          </a:p>
          <a:p>
            <a:pPr marL="0" indent="0" algn="ctr">
              <a:buNone/>
            </a:pPr>
            <a:r>
              <a:rPr lang="en-GB" dirty="0"/>
              <a:t>Tokenisation → Stopping → Normalisation → Stemming?</a:t>
            </a:r>
          </a:p>
        </p:txBody>
      </p:sp>
    </p:spTree>
    <p:extLst>
      <p:ext uri="{BB962C8B-B14F-4D97-AF65-F5344CB8AC3E}">
        <p14:creationId xmlns:p14="http://schemas.microsoft.com/office/powerpoint/2010/main" val="4094311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0A410-8DFC-AD73-DA32-4245763FF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Challenges: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8549D-B9F0-FAFD-7CB8-CC4F6738B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47500" lnSpcReduction="20000"/>
          </a:bodyPr>
          <a:lstStyle/>
          <a:p>
            <a:r>
              <a:rPr lang="en-GB" sz="2900" dirty="0">
                <a:latin typeface="Arial MT Extra Bold" panose="020B0302030403020204" pitchFamily="34" charset="77"/>
              </a:rPr>
              <a:t>Punctuation: </a:t>
            </a:r>
          </a:p>
          <a:p>
            <a:pPr lvl="1"/>
            <a:r>
              <a:rPr lang="en-GB" dirty="0"/>
              <a:t>I’m happy. vs I am happy </a:t>
            </a:r>
          </a:p>
          <a:p>
            <a:pPr lvl="1"/>
            <a:r>
              <a:rPr lang="en-GB" dirty="0"/>
              <a:t>Finland’s capital, Finland? </a:t>
            </a:r>
            <a:r>
              <a:rPr lang="en-GB" dirty="0" err="1"/>
              <a:t>Finlands</a:t>
            </a:r>
            <a:r>
              <a:rPr lang="en-GB" dirty="0"/>
              <a:t>? Or Finland’s?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Hyphens:</a:t>
            </a:r>
          </a:p>
          <a:p>
            <a:pPr lvl="1"/>
            <a:r>
              <a:rPr lang="en-GB" dirty="0"/>
              <a:t>Hewlett-Packard ®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Hewlett-Packard or [”Hewlett”, “Packard”]?</a:t>
            </a:r>
          </a:p>
          <a:p>
            <a:pPr lvl="1"/>
            <a:r>
              <a:rPr lang="en-GB" dirty="0"/>
              <a:t>Co-author </a:t>
            </a:r>
            <a:r>
              <a:rPr lang="en-GB" dirty="0">
                <a:sym typeface="Wingdings" pitchFamily="2" charset="2"/>
              </a:rPr>
              <a:t> ”Co-author” or [“co”, ”Author”]?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URLs:</a:t>
            </a:r>
          </a:p>
          <a:p>
            <a:pPr lvl="1"/>
            <a:r>
              <a:rPr lang="en-GB" dirty="0"/>
              <a:t>https://</a:t>
            </a:r>
            <a:r>
              <a:rPr lang="en-GB" dirty="0" err="1"/>
              <a:t>www.udst.edu.qa</a:t>
            </a:r>
            <a:r>
              <a:rPr lang="en-GB" dirty="0"/>
              <a:t>/admissions/why-</a:t>
            </a:r>
            <a:r>
              <a:rPr lang="en-GB" dirty="0" err="1"/>
              <a:t>udst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Social Media:</a:t>
            </a:r>
          </a:p>
          <a:p>
            <a:pPr lvl="1"/>
            <a:r>
              <a:rPr lang="en-GB" dirty="0"/>
              <a:t>#</a:t>
            </a:r>
            <a:r>
              <a:rPr lang="en-GB" dirty="0" err="1"/>
              <a:t>blacklivesmatter</a:t>
            </a:r>
            <a:endParaRPr lang="en-GB" dirty="0"/>
          </a:p>
          <a:p>
            <a:pPr lvl="1"/>
            <a:r>
              <a:rPr lang="en-GB" dirty="0"/>
              <a:t>@</a:t>
            </a:r>
            <a:r>
              <a:rPr lang="en-GB" dirty="0" err="1"/>
              <a:t>blacklivesmatter</a:t>
            </a:r>
            <a:endParaRPr lang="en-GB" dirty="0"/>
          </a:p>
          <a:p>
            <a:r>
              <a:rPr lang="en-GB" sz="2900" dirty="0">
                <a:latin typeface="Arial MT Extra Bold" panose="020B0302030403020204" pitchFamily="34" charset="77"/>
              </a:rPr>
              <a:t>Ambiguity:</a:t>
            </a:r>
          </a:p>
          <a:p>
            <a:pPr lvl="1"/>
            <a:r>
              <a:rPr lang="en-GB" dirty="0"/>
              <a:t>“US” → country or pronoun?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Multilingual text:</a:t>
            </a:r>
          </a:p>
          <a:p>
            <a:pPr lvl="1"/>
            <a:r>
              <a:rPr lang="en-GB" dirty="0"/>
              <a:t>“Hola! How are you?”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Numbers:</a:t>
            </a:r>
          </a:p>
          <a:p>
            <a:pPr lvl="1"/>
            <a:r>
              <a:rPr lang="en-GB" dirty="0"/>
              <a:t>Dates: 3/20/91 vs. Mar. 20, 1991 vs. 20/3/91</a:t>
            </a:r>
          </a:p>
          <a:p>
            <a:pPr lvl="1"/>
            <a:r>
              <a:rPr lang="en-GB" dirty="0"/>
              <a:t>Phone number : (800) 234-2333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Emojis, contractions, slang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D13C68-F1C5-F8D4-A88F-7905789D9D47}"/>
              </a:ext>
            </a:extLst>
          </p:cNvPr>
          <p:cNvSpPr txBox="1"/>
          <p:nvPr/>
        </p:nvSpPr>
        <p:spPr>
          <a:xfrm>
            <a:off x="4735630" y="3116922"/>
            <a:ext cx="308008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100" dirty="0">
                <a:latin typeface="Arial MT Light" panose="020B0302030403020204" pitchFamily="34" charset="77"/>
              </a:rPr>
              <a:t>https://</a:t>
            </a:r>
            <a:r>
              <a:rPr lang="en-GB" sz="1100" dirty="0" err="1">
                <a:latin typeface="Arial MT Light" panose="020B0302030403020204" pitchFamily="34" charset="77"/>
              </a:rPr>
              <a:t>www.udst.edu.qa</a:t>
            </a:r>
            <a:r>
              <a:rPr lang="en-GB" sz="1100" dirty="0">
                <a:latin typeface="Arial MT Light" panose="020B0302030403020204" pitchFamily="34" charset="77"/>
              </a:rPr>
              <a:t>/admissions/why-</a:t>
            </a:r>
            <a:r>
              <a:rPr lang="en-GB" sz="1100" dirty="0" err="1">
                <a:latin typeface="Arial MT Light" panose="020B0302030403020204" pitchFamily="34" charset="77"/>
              </a:rPr>
              <a:t>udst</a:t>
            </a:r>
            <a:endParaRPr lang="en-GB" sz="1100" dirty="0">
              <a:latin typeface="Arial MT Light" panose="020B0302030403020204" pitchFamily="34" charset="7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BB453E-C6C9-9E07-05D7-41C1FB4B0168}"/>
              </a:ext>
            </a:extLst>
          </p:cNvPr>
          <p:cNvSpPr txBox="1"/>
          <p:nvPr/>
        </p:nvSpPr>
        <p:spPr>
          <a:xfrm>
            <a:off x="7879882" y="3116922"/>
            <a:ext cx="341937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100" dirty="0">
                <a:latin typeface="Arial MT Light" panose="020B0302030403020204" pitchFamily="34" charset="77"/>
              </a:rPr>
              <a:t>[https, www, </a:t>
            </a:r>
            <a:r>
              <a:rPr lang="en-GB" sz="1100" dirty="0" err="1">
                <a:latin typeface="Arial MT Light" panose="020B0302030403020204" pitchFamily="34" charset="77"/>
              </a:rPr>
              <a:t>udst</a:t>
            </a:r>
            <a:r>
              <a:rPr lang="en-GB" sz="1100" dirty="0">
                <a:latin typeface="Arial MT Light" panose="020B0302030403020204" pitchFamily="34" charset="77"/>
              </a:rPr>
              <a:t>, </a:t>
            </a:r>
            <a:r>
              <a:rPr lang="en-GB" sz="1100" dirty="0" err="1">
                <a:latin typeface="Arial MT Light" panose="020B0302030403020204" pitchFamily="34" charset="77"/>
              </a:rPr>
              <a:t>edu</a:t>
            </a:r>
            <a:r>
              <a:rPr lang="en-GB" sz="1100" dirty="0">
                <a:latin typeface="Arial MT Light" panose="020B0302030403020204" pitchFamily="34" charset="77"/>
              </a:rPr>
              <a:t>, </a:t>
            </a:r>
            <a:r>
              <a:rPr lang="en-GB" sz="1100" dirty="0" err="1">
                <a:latin typeface="Arial MT Light" panose="020B0302030403020204" pitchFamily="34" charset="77"/>
              </a:rPr>
              <a:t>qa</a:t>
            </a:r>
            <a:r>
              <a:rPr lang="en-GB" sz="1100" dirty="0">
                <a:latin typeface="Arial MT Light" panose="020B0302030403020204" pitchFamily="34" charset="77"/>
              </a:rPr>
              <a:t>, admissions, why, </a:t>
            </a:r>
            <a:r>
              <a:rPr lang="en-GB" sz="1100" dirty="0" err="1">
                <a:latin typeface="Arial MT Light" panose="020B0302030403020204" pitchFamily="34" charset="77"/>
              </a:rPr>
              <a:t>udst</a:t>
            </a:r>
            <a:r>
              <a:rPr lang="en-GB" sz="1100" dirty="0">
                <a:latin typeface="Arial MT Light" panose="020B0302030403020204" pitchFamily="34" charset="77"/>
              </a:rPr>
              <a:t>]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23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9DDD1-212C-B104-0C58-CDB203F6C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EEC86-9181-959F-1E1F-A88E4E00E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What is Tokenization?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E6BDB-0423-E820-531E-27D2657D1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Tokenization is the process of splitting text into smaller constituent units (tokens).</a:t>
            </a:r>
          </a:p>
          <a:p>
            <a:endParaRPr lang="en-GB" dirty="0"/>
          </a:p>
          <a:p>
            <a:r>
              <a:rPr lang="en-GB" dirty="0"/>
              <a:t>A token is a unit of text (a word, </a:t>
            </a:r>
            <a:r>
              <a:rPr lang="en-GB" dirty="0" err="1"/>
              <a:t>subword</a:t>
            </a:r>
            <a:r>
              <a:rPr lang="en-GB" dirty="0"/>
              <a:t>, or character)</a:t>
            </a:r>
          </a:p>
          <a:p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0312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09DDF-4DAA-045A-81E9-970E202A1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/>
              <a:t>Tokenization methods</a:t>
            </a:r>
            <a:endParaRPr lang="en-GB" sz="3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2A007-F2F8-5886-2157-3E273B96C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/>
              <a:t>Character-level	</a:t>
            </a:r>
            <a:r>
              <a:rPr lang="en-GB" dirty="0"/>
              <a:t>[u, n, h, a, p, p, </a:t>
            </a:r>
            <a:r>
              <a:rPr lang="en-GB" dirty="0" err="1"/>
              <a:t>i</a:t>
            </a:r>
            <a:r>
              <a:rPr lang="en-GB" dirty="0"/>
              <a:t>, n, e, s, s]</a:t>
            </a:r>
            <a:endParaRPr lang="en-GB" b="1" dirty="0"/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GB" dirty="0"/>
              <a:t>Each character is a token </a:t>
            </a:r>
            <a:r>
              <a:rPr lang="en-GB" i="1" dirty="0"/>
              <a:t>(early NLP, some multilingual models) </a:t>
            </a:r>
            <a:endParaRPr lang="en-GB" dirty="0"/>
          </a:p>
          <a:p>
            <a:pPr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/>
              <a:t>Word-level	</a:t>
            </a:r>
            <a:r>
              <a:rPr lang="en-GB" dirty="0"/>
              <a:t>[“unhappiness”]</a:t>
            </a:r>
            <a:endParaRPr lang="en-GB" b="1" dirty="0"/>
          </a:p>
          <a:p>
            <a:pPr lvl="1">
              <a:lnSpc>
                <a:spcPct val="120000"/>
              </a:lnSpc>
            </a:pPr>
            <a:r>
              <a:rPr lang="en-GB" dirty="0"/>
              <a:t>Split text at spaces, punctuation, or regex rules  </a:t>
            </a:r>
            <a:r>
              <a:rPr lang="en-GB" i="1" dirty="0"/>
              <a:t>(classical NLP, early word2vec)</a:t>
            </a:r>
            <a:endParaRPr lang="en-GB" dirty="0"/>
          </a:p>
          <a:p>
            <a:pPr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 err="1"/>
              <a:t>Subword</a:t>
            </a:r>
            <a:r>
              <a:rPr lang="en-GB" b="1" dirty="0"/>
              <a:t>	</a:t>
            </a:r>
            <a:r>
              <a:rPr lang="en-GB" dirty="0"/>
              <a:t>[“un”, “</a:t>
            </a:r>
            <a:r>
              <a:rPr lang="en-GB" dirty="0" err="1"/>
              <a:t>happi</a:t>
            </a:r>
            <a:r>
              <a:rPr lang="en-GB" dirty="0"/>
              <a:t>”, “ness”]</a:t>
            </a:r>
            <a:endParaRPr lang="en-GB" b="1" dirty="0"/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GB" b="1" dirty="0"/>
              <a:t>BPE:</a:t>
            </a:r>
            <a:r>
              <a:rPr lang="en-GB" dirty="0"/>
              <a:t> iteratively merges frequent character pairs </a:t>
            </a:r>
            <a:r>
              <a:rPr lang="en-GB" i="1" dirty="0"/>
              <a:t>(e.g. GPT)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GB" b="1" dirty="0" err="1"/>
              <a:t>WordPiece</a:t>
            </a:r>
            <a:r>
              <a:rPr lang="en-GB" b="1" dirty="0"/>
              <a:t>:</a:t>
            </a:r>
            <a:r>
              <a:rPr lang="en-GB" dirty="0"/>
              <a:t> learns </a:t>
            </a:r>
            <a:r>
              <a:rPr lang="en-GB" dirty="0" err="1"/>
              <a:t>subwords</a:t>
            </a:r>
            <a:r>
              <a:rPr lang="en-GB" dirty="0"/>
              <a:t> maximizing likelihood of training data </a:t>
            </a:r>
            <a:r>
              <a:rPr lang="en-GB" i="1" dirty="0"/>
              <a:t>(BERT, </a:t>
            </a:r>
            <a:r>
              <a:rPr lang="en-GB" i="1" dirty="0" err="1"/>
              <a:t>RoBERTa</a:t>
            </a:r>
            <a:r>
              <a:rPr lang="en-GB" i="1" dirty="0"/>
              <a:t>)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GB" b="1" dirty="0"/>
              <a:t>Unigram LM:</a:t>
            </a:r>
            <a:r>
              <a:rPr lang="en-GB" dirty="0"/>
              <a:t> selects </a:t>
            </a:r>
            <a:r>
              <a:rPr lang="en-GB" dirty="0" err="1"/>
              <a:t>subwords</a:t>
            </a:r>
            <a:r>
              <a:rPr lang="en-GB" dirty="0"/>
              <a:t> from a probabilistic vocabulary minimizing loss </a:t>
            </a:r>
            <a:r>
              <a:rPr lang="en-GB" i="1" dirty="0"/>
              <a:t>(</a:t>
            </a:r>
            <a:r>
              <a:rPr lang="en-GB" i="1" dirty="0" err="1"/>
              <a:t>SentencePiece</a:t>
            </a:r>
            <a:r>
              <a:rPr lang="en-GB" i="1" dirty="0"/>
              <a:t>, T5)</a:t>
            </a:r>
            <a:endParaRPr lang="en-GB" dirty="0"/>
          </a:p>
          <a:p>
            <a:pPr>
              <a:lnSpc>
                <a:spcPct val="120000"/>
              </a:lnSpc>
              <a:spcBef>
                <a:spcPts val="1800"/>
              </a:spcBef>
            </a:pPr>
            <a:r>
              <a:rPr lang="en-GB" b="1" dirty="0"/>
              <a:t>Byte-level (BBPE) 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Operates at byte level, enabling full Unicode coverage </a:t>
            </a:r>
            <a:r>
              <a:rPr lang="en-GB" i="1" dirty="0"/>
              <a:t>(GPT-2, GPT-3)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18805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867C4-9230-7E93-872A-2F030D1F0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1433-CECC-E9FC-9DCA-AD8D53BA4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 in Text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D1B08-FE92-5D88-FA91-A923AEA3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Tokenization relies on a predefined vocabulary</a:t>
            </a:r>
          </a:p>
          <a:p>
            <a:endParaRPr lang="en-GB" dirty="0"/>
          </a:p>
          <a:p>
            <a:r>
              <a:rPr lang="en-GB" dirty="0"/>
              <a:t>Tokenization is the bridge between raw text and </a:t>
            </a:r>
            <a:r>
              <a:rPr lang="en-GB"/>
              <a:t>numerical input</a:t>
            </a:r>
          </a:p>
          <a:p>
            <a:endParaRPr lang="en-GB" dirty="0"/>
          </a:p>
          <a:p>
            <a:r>
              <a:rPr lang="en-GB" dirty="0"/>
              <a:t>Compress vocabulary while preserving meaning like building words from Lego blocks.</a:t>
            </a:r>
          </a:p>
        </p:txBody>
      </p:sp>
    </p:spTree>
    <p:extLst>
      <p:ext uri="{BB962C8B-B14F-4D97-AF65-F5344CB8AC3E}">
        <p14:creationId xmlns:p14="http://schemas.microsoft.com/office/powerpoint/2010/main" val="41711130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0.9|1.2|0.8|0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0.5|6.7|2.9|8|1.5|3.4|14|17.5|4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8.1|6.8|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5.6|0.5|0.5|17.5|10.2|19.4|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8.1|6.8|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12.6|5.2|12.3|1|9.3|18.2|6.9|19.2|4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3169</TotalTime>
  <Words>1495</Words>
  <Application>Microsoft Macintosh PowerPoint</Application>
  <PresentationFormat>Widescreen</PresentationFormat>
  <Paragraphs>185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Aptos</vt:lpstr>
      <vt:lpstr>Arial</vt:lpstr>
      <vt:lpstr>Arial MT Extra Bold</vt:lpstr>
      <vt:lpstr>Arial MT Light</vt:lpstr>
      <vt:lpstr>Lato</vt:lpstr>
      <vt:lpstr>Menlo</vt:lpstr>
      <vt:lpstr>Wingdings</vt:lpstr>
      <vt:lpstr>Office Theme</vt:lpstr>
      <vt:lpstr>Tokenization</vt:lpstr>
      <vt:lpstr>Pre-requisites</vt:lpstr>
      <vt:lpstr>Tokenization</vt:lpstr>
      <vt:lpstr>What is Tokenization?</vt:lpstr>
      <vt:lpstr>Tokenization</vt:lpstr>
      <vt:lpstr>Challenges: </vt:lpstr>
      <vt:lpstr>What is Tokenization?</vt:lpstr>
      <vt:lpstr>Tokenization methods</vt:lpstr>
      <vt:lpstr>Tokenization in Text Data</vt:lpstr>
      <vt:lpstr>Tokenization in Text Data</vt:lpstr>
      <vt:lpstr>Problems with a finite vocabulary</vt:lpstr>
      <vt:lpstr>Takeaways</vt:lpstr>
      <vt:lpstr>Extra Readings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Youssef Al Hariri</dc:creator>
  <cp:lastModifiedBy>Youssef Al Hariri</cp:lastModifiedBy>
  <cp:revision>70</cp:revision>
  <dcterms:created xsi:type="dcterms:W3CDTF">2025-10-12T15:04:28Z</dcterms:created>
  <dcterms:modified xsi:type="dcterms:W3CDTF">2025-10-18T07:37:35Z</dcterms:modified>
</cp:coreProperties>
</file>

<file path=docProps/thumbnail.jpeg>
</file>